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A2CA0-FF27-4B89-BA44-FD85631C5D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EBA4FE-79DF-48EE-B2C6-159956CC6B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262DB5-373E-489D-98A3-DC6C96137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08C8B-B2A2-4570-BDEC-CC03144367F7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E280-0C16-4393-A981-BA7B1D9DD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F8680-455F-4248-A730-81B558FAB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AACD9-811B-4ACD-9E55-28F2FDD29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036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90B75-82B7-497E-B802-4281725EA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42A87D-7806-445F-9374-C7B05A60E1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FCBD8-8303-47D8-A129-AA2B5A681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08C8B-B2A2-4570-BDEC-CC03144367F7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60C59-DC78-493E-971A-060722BC9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FE390-CCC2-459E-9EA2-B34FE1013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AACD9-811B-4ACD-9E55-28F2FDD29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18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1250D9-9226-4D93-8CE4-1A1938F1EA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213C8D-7753-4226-A518-85B97FF87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75C9B6-0E05-4D9A-A6D7-48B797E2E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08C8B-B2A2-4570-BDEC-CC03144367F7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D4303-5284-4414-B2A0-93F7F23F1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F30EA-74FB-406C-8C29-9DA486AA9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AACD9-811B-4ACD-9E55-28F2FDD29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855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0DB0C-BA39-49D0-84FC-153288BEB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C12C7-E327-47F2-9B3A-3686A2786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1AF69-F076-42D3-A030-04EB028D3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08C8B-B2A2-4570-BDEC-CC03144367F7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3807F8-EDCB-4035-86C0-BF7356B97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B41E1-35A1-4A49-A1AF-55CF94E34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AACD9-811B-4ACD-9E55-28F2FDD29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58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8EB32-A416-48D2-9FBE-D9CDAA386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5F6ED1-86B7-4CF2-B33F-A970D4A5F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CA5A1-D726-49E4-AC66-0EB7D8BEF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08C8B-B2A2-4570-BDEC-CC03144367F7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CF058-C323-4F0E-B912-82C7AAF5D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BAD6-E9E7-430B-837D-800908644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AACD9-811B-4ACD-9E55-28F2FDD29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709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7AB30-2162-49F0-AB3E-168F3D00B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318E3-6CF8-4B70-B993-8EDFF9E394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5EC750-4857-4A97-95CA-DBA1D4084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00FD20-C0DA-477D-AE8A-26105D41A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08C8B-B2A2-4570-BDEC-CC03144367F7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9A70E9-16A8-429B-873A-5C1BD3949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F73559-AEC6-4D63-A5FC-AB6FDB3C1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AACD9-811B-4ACD-9E55-28F2FDD29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371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EFD84-8ED7-4588-9EFD-EEA92CE49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2A741A-3749-4CB9-AAAC-6E71BBA37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26B7DF-B245-4959-99CD-56F592D1F0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020C4B-4F95-484C-9FAF-0E4B40061D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3D2977-7D9A-4209-92D4-87DBED1F64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45D717-B649-4DFD-B54D-B93584E91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08C8B-B2A2-4570-BDEC-CC03144367F7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8402C1-0909-4517-B39F-E33FC0F44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B9B368-87FD-4B2F-A28F-F38423EA6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AACD9-811B-4ACD-9E55-28F2FDD29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293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B09AC-53E3-4B35-9FA0-0BA69A211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DC121C-1C8A-480D-A0B8-69720AE66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08C8B-B2A2-4570-BDEC-CC03144367F7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1B8306-02CD-4625-A1CD-73C9E2D37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637931-2346-4044-A71A-C154D4902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AACD9-811B-4ACD-9E55-28F2FDD29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72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AE210A-49B4-416B-ABDC-149BE8E3F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08C8B-B2A2-4570-BDEC-CC03144367F7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BC3B2-D855-4BB1-A4BA-BD87FD0C5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59FD94-8F5A-4CD1-8FD4-0EEE599FF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AACD9-811B-4ACD-9E55-28F2FDD29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715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0EE19-CFA8-4025-B290-10BE6CA59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6C2D7-1C23-45D8-A1D0-1481A01E7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8B2DB2-2A1F-4DDF-9985-2C104F2998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4B05F0-9233-40DF-B93F-28BBB90AA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08C8B-B2A2-4570-BDEC-CC03144367F7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5A397B-043F-4E80-99EF-24F53AF97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F3FD01-6D99-41CE-AAB1-F62ACD47C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AACD9-811B-4ACD-9E55-28F2FDD29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11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F6F9E-C339-4529-8ACE-69C4B2F30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6719AC-DA84-4711-A456-77E6DCF791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5F654A-A40B-4813-AB98-6B41E06F32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28E714-800B-4172-8251-5A6310692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08C8B-B2A2-4570-BDEC-CC03144367F7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B848B6-741B-49B5-AE04-EA5A887AD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697BCC-CD6C-4EB7-9787-D10AA1168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AACD9-811B-4ACD-9E55-28F2FDD29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793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D85382-2720-4989-9501-8C586E8F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52EF4B-C53B-4491-9912-D9EBE4D38C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0F5A6-2430-4EB8-9798-0C650C635A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08C8B-B2A2-4570-BDEC-CC03144367F7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FA46E9-7A15-4276-B5E0-F7F44F4018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1AB7B-3EF5-4E37-8ADE-A64EA10199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AACD9-811B-4ACD-9E55-28F2FDD29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03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468BD-143C-4A94-A9B0-A9FE3E4FBD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864" y="20367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15</a:t>
            </a:r>
            <a:br>
              <a:rPr lang="en-US" dirty="0"/>
            </a:br>
            <a:r>
              <a:rPr lang="en-US" dirty="0"/>
              <a:t>“Fearing Fictions”</a:t>
            </a:r>
            <a:br>
              <a:rPr lang="en-US" dirty="0"/>
            </a:br>
            <a:r>
              <a:rPr lang="en-US" dirty="0"/>
              <a:t>by Kendall Walton</a:t>
            </a:r>
          </a:p>
        </p:txBody>
      </p:sp>
    </p:spTree>
    <p:extLst>
      <p:ext uri="{BB962C8B-B14F-4D97-AF65-F5344CB8AC3E}">
        <p14:creationId xmlns:p14="http://schemas.microsoft.com/office/powerpoint/2010/main" val="3688086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B24F8-D613-4570-A4A2-02397D4E4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9476" y="689785"/>
            <a:ext cx="10085173" cy="43023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u="sng" dirty="0" smtClean="0"/>
              <a:t>Section IV: Quasi-Fear Caused by Making-Believe</a:t>
            </a:r>
            <a:endParaRPr lang="en-US" sz="3200" b="1" u="sng" dirty="0"/>
          </a:p>
          <a:p>
            <a:pPr marL="0" indent="0">
              <a:buNone/>
            </a:pPr>
            <a:r>
              <a:rPr lang="en-US" sz="3200" dirty="0"/>
              <a:t>Charles is making-believe that the images on the screen are props in a game he is playing. He is </a:t>
            </a:r>
            <a:r>
              <a:rPr lang="en-US" sz="3200" i="1" dirty="0"/>
              <a:t>impersonating </a:t>
            </a:r>
            <a:r>
              <a:rPr lang="en-US" sz="3200" dirty="0"/>
              <a:t>(in a way roughly similar to the way an actor impersonates a fictional character in a play or movie</a:t>
            </a:r>
            <a:r>
              <a:rPr lang="en-US" sz="3200" dirty="0" smtClean="0"/>
              <a:t>), </a:t>
            </a:r>
            <a:r>
              <a:rPr lang="en-US" sz="3200" dirty="0"/>
              <a:t>but in this case he is </a:t>
            </a:r>
            <a:r>
              <a:rPr lang="en-US" sz="3200" i="1" dirty="0"/>
              <a:t>impersonating </a:t>
            </a:r>
            <a:r>
              <a:rPr lang="en-US" sz="3200" b="1" i="1" dirty="0"/>
              <a:t>himself</a:t>
            </a:r>
            <a:r>
              <a:rPr lang="en-US" sz="3200" dirty="0"/>
              <a:t>. </a:t>
            </a:r>
          </a:p>
          <a:p>
            <a:pPr marL="0" indent="0">
              <a:buNone/>
            </a:pPr>
            <a:r>
              <a:rPr lang="en-US" sz="3200" dirty="0"/>
              <a:t>How Charles differs from an actor portraying </a:t>
            </a:r>
            <a:r>
              <a:rPr lang="en-US" sz="3200" dirty="0" smtClean="0"/>
              <a:t>Hamlet: Charles </a:t>
            </a:r>
            <a:r>
              <a:rPr lang="en-US" sz="3200" i="1" dirty="0"/>
              <a:t>actually is afraid </a:t>
            </a:r>
            <a:r>
              <a:rPr lang="en-US" sz="3200" dirty="0"/>
              <a:t>(his pulse is elevated, muscles tense, etc.) rather than </a:t>
            </a:r>
            <a:r>
              <a:rPr lang="en-US" sz="3200" i="1" dirty="0"/>
              <a:t>pretending to be afraid</a:t>
            </a:r>
            <a:r>
              <a:rPr lang="en-US" sz="3200" dirty="0"/>
              <a:t>.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72547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B24F8-D613-4570-A4A2-02397D4E4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9476" y="689785"/>
            <a:ext cx="10085173" cy="556273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200" dirty="0"/>
              <a:t>While the actor produces make-believe truths “solely through his acting”, Charles’ make-believe truths are more literally </a:t>
            </a:r>
            <a:r>
              <a:rPr lang="en-US" sz="3200" i="1" dirty="0"/>
              <a:t>adopted </a:t>
            </a:r>
            <a:r>
              <a:rPr lang="en-US" sz="3200" dirty="0"/>
              <a:t>by treating the images and sounds being presented to him as props in a </a:t>
            </a:r>
            <a:r>
              <a:rPr lang="en-US" sz="3200" i="1" dirty="0"/>
              <a:t>game of make-believe </a:t>
            </a:r>
            <a:r>
              <a:rPr lang="en-US" sz="3200" dirty="0"/>
              <a:t>in which he responds </a:t>
            </a:r>
            <a:r>
              <a:rPr lang="en-US" sz="3200" b="1" dirty="0"/>
              <a:t>to</a:t>
            </a:r>
            <a:r>
              <a:rPr lang="en-US" sz="3200" dirty="0"/>
              <a:t> those props by developing make-believe beliefs that they support.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 dirty="0"/>
              <a:t>How Charles is the same as an actor portraying Hamlet: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 dirty="0" smtClean="0"/>
              <a:t>Charles </a:t>
            </a:r>
            <a:r>
              <a:rPr lang="en-US" sz="3200" dirty="0"/>
              <a:t>believes in the </a:t>
            </a:r>
            <a:r>
              <a:rPr lang="en-US" sz="3200" dirty="0" smtClean="0"/>
              <a:t>tsunami </a:t>
            </a:r>
            <a:r>
              <a:rPr lang="en-US" sz="3200" dirty="0"/>
              <a:t>in much the same way the actor believes he is going through the situations that the character Hamlet is going through in the play as Shakespeare wrote it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26386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B24F8-D613-4570-A4A2-02397D4E4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9476" y="689785"/>
            <a:ext cx="10085173" cy="43023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u="sng" dirty="0" smtClean="0"/>
              <a:t>Does this theory explain our emotional reaction to </a:t>
            </a:r>
            <a:r>
              <a:rPr lang="en-US" sz="3200" b="1" i="1" u="sng" dirty="0" smtClean="0"/>
              <a:t>World of Tomorrow</a:t>
            </a:r>
            <a:r>
              <a:rPr lang="en-US" sz="3200" b="1" u="sng" dirty="0" smtClean="0"/>
              <a:t>?</a:t>
            </a:r>
            <a:endParaRPr lang="en-US" sz="3200" b="1" u="sng" dirty="0"/>
          </a:p>
          <a:p>
            <a:pPr marL="0" indent="0">
              <a:buNone/>
            </a:pPr>
            <a:r>
              <a:rPr lang="en-US" sz="3200" dirty="0" smtClean="0"/>
              <a:t>Discuss!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0729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B24F8-D613-4570-A4A2-02397D4E4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9476" y="689785"/>
            <a:ext cx="10085173" cy="53773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u="sng" dirty="0" smtClean="0"/>
              <a:t>Section I: What </a:t>
            </a:r>
            <a:r>
              <a:rPr lang="en-US" sz="3200" b="1" i="1" u="sng" dirty="0"/>
              <a:t>is</a:t>
            </a:r>
            <a:r>
              <a:rPr lang="en-US" sz="3200" b="1" u="sng" dirty="0"/>
              <a:t> the Paradox of Fiction?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3200" dirty="0"/>
              <a:t>People have psychological attitudes, including emotional responses, to </a:t>
            </a:r>
            <a:r>
              <a:rPr lang="en-US" sz="3200" i="1" dirty="0"/>
              <a:t>fictional entities and situations</a:t>
            </a:r>
            <a:r>
              <a:rPr lang="en-US" sz="3200" dirty="0"/>
              <a:t>.</a:t>
            </a:r>
          </a:p>
          <a:p>
            <a:pPr marL="0" indent="0" algn="ctr">
              <a:buNone/>
            </a:pPr>
            <a:r>
              <a:rPr lang="en-US" sz="3200" u="sng" dirty="0"/>
              <a:t>What is Paradoxical about </a:t>
            </a:r>
            <a:r>
              <a:rPr lang="en-US" sz="3200" i="1" u="sng" dirty="0"/>
              <a:t>that</a:t>
            </a:r>
            <a:r>
              <a:rPr lang="en-US" sz="3200" u="sng" dirty="0"/>
              <a:t>?</a:t>
            </a:r>
          </a:p>
          <a:p>
            <a:pPr marL="0" indent="0">
              <a:buNone/>
            </a:pPr>
            <a:r>
              <a:rPr lang="en-US" sz="3200" dirty="0"/>
              <a:t>If we think people who believe everyone is out to </a:t>
            </a:r>
            <a:r>
              <a:rPr lang="en-US" sz="3200" i="1" dirty="0"/>
              <a:t>get them </a:t>
            </a:r>
            <a:r>
              <a:rPr lang="en-US" sz="3200" dirty="0"/>
              <a:t>when no one is even </a:t>
            </a:r>
            <a:r>
              <a:rPr lang="en-US" sz="3200" i="1" dirty="0"/>
              <a:t>interested in them </a:t>
            </a:r>
            <a:r>
              <a:rPr lang="en-US" sz="3200" dirty="0"/>
              <a:t>is a sign of mental illness, how come so many psychologically normal/healthy people get emotionally involved in a fictional story?</a:t>
            </a:r>
          </a:p>
          <a:p>
            <a:pPr marL="0" indent="0" algn="ctr">
              <a:buNone/>
            </a:pPr>
            <a:r>
              <a:rPr lang="en-US" sz="3200" u="sng" dirty="0"/>
              <a:t>Upshot: Looks like some kind of </a:t>
            </a:r>
            <a:r>
              <a:rPr lang="en-US" sz="3200" i="1" u="sng" dirty="0"/>
              <a:t>cognitive error</a:t>
            </a:r>
            <a:r>
              <a:rPr lang="en-US" sz="3200" u="sng" dirty="0"/>
              <a:t>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68859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B24F8-D613-4570-A4A2-02397D4E4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983" y="820843"/>
            <a:ext cx="10515600" cy="566645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sz="3500" u="sng" dirty="0"/>
              <a:t>Why is it important to explain this odd phenomenon?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n-US" sz="3500" dirty="0"/>
              <a:t>Walton’s Answer: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3500" dirty="0"/>
              <a:t>“It is crucially related to the basic question of why and how fiction is important [and] why we find it valuable …[and worthy] … of serious attention.”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n-US" sz="3500" b="1" u="sng" dirty="0" smtClean="0"/>
              <a:t>Section II: Walton’s </a:t>
            </a:r>
            <a:r>
              <a:rPr lang="en-US" sz="3500" b="1" u="sng" dirty="0"/>
              <a:t>First </a:t>
            </a:r>
            <a:r>
              <a:rPr lang="en-US" sz="3500" b="1" u="sng" dirty="0" smtClean="0"/>
              <a:t>Suggestion</a:t>
            </a:r>
            <a:endParaRPr lang="en-US" sz="3500" b="1" u="sng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3500" dirty="0"/>
              <a:t>In </a:t>
            </a:r>
            <a:r>
              <a:rPr lang="en-US" sz="3500" u="sng" dirty="0"/>
              <a:t>real life</a:t>
            </a:r>
            <a:r>
              <a:rPr lang="en-US" sz="3500" dirty="0"/>
              <a:t> we can develop propositional attitudes and emotional responses to things that </a:t>
            </a:r>
            <a:r>
              <a:rPr lang="en-US" sz="3500" u="sng" dirty="0"/>
              <a:t>do not exist</a:t>
            </a:r>
            <a:r>
              <a:rPr lang="en-US" sz="3500" dirty="0"/>
              <a:t> so long as we </a:t>
            </a:r>
            <a:r>
              <a:rPr lang="en-US" sz="3500" u="sng" dirty="0"/>
              <a:t>believe they do/or believe they just might</a:t>
            </a:r>
            <a:r>
              <a:rPr lang="en-US" sz="3500" dirty="0"/>
              <a:t>. (e.g.: expectations about the future</a:t>
            </a:r>
            <a:r>
              <a:rPr lang="en-US" sz="35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05466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B24F8-D613-4570-A4A2-02397D4E4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983" y="820843"/>
            <a:ext cx="10515600" cy="566645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3200" u="sng" dirty="0"/>
              <a:t>Why </a:t>
            </a:r>
            <a:r>
              <a:rPr lang="en-US" sz="3200" u="sng" dirty="0" smtClean="0"/>
              <a:t>Walton thinks this is not a good explanation</a:t>
            </a:r>
            <a:r>
              <a:rPr lang="en-US" sz="3200" dirty="0" smtClean="0"/>
              <a:t>.</a:t>
            </a:r>
            <a:endParaRPr lang="en-US" sz="3200" u="sng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3200" dirty="0" smtClean="0"/>
              <a:t>We don’t </a:t>
            </a:r>
            <a:r>
              <a:rPr lang="en-US" sz="3200" i="1" dirty="0" smtClean="0"/>
              <a:t>really </a:t>
            </a:r>
            <a:r>
              <a:rPr lang="en-US" sz="3200" dirty="0" smtClean="0"/>
              <a:t>believe that “it was the best of times, it was the worst of times” when reading Dickens’ </a:t>
            </a:r>
            <a:r>
              <a:rPr lang="en-US" sz="3200" i="1" dirty="0" smtClean="0"/>
              <a:t>Tale of Two Cities!</a:t>
            </a:r>
            <a:endParaRPr lang="en-US" sz="3200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200" dirty="0"/>
              <a:t>Walton’s </a:t>
            </a:r>
            <a:r>
              <a:rPr lang="en-US" sz="3200" dirty="0" smtClean="0"/>
              <a:t>Second Suggestion:</a:t>
            </a:r>
            <a:endParaRPr lang="en-US" sz="32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3200" dirty="0"/>
              <a:t>Imaginative Involvement Without Belief in the Imaginative </a:t>
            </a:r>
            <a:r>
              <a:rPr lang="en-US" sz="3200" dirty="0" smtClean="0"/>
              <a:t>Situation. But this requires that Walton distinguish between </a:t>
            </a:r>
            <a:r>
              <a:rPr lang="en-US" sz="3200" i="1" dirty="0" smtClean="0"/>
              <a:t>quasi-fear</a:t>
            </a:r>
            <a:r>
              <a:rPr lang="en-US" sz="3200" dirty="0"/>
              <a:t> </a:t>
            </a:r>
            <a:r>
              <a:rPr lang="en-US" sz="3200" dirty="0" smtClean="0"/>
              <a:t>and </a:t>
            </a:r>
            <a:r>
              <a:rPr lang="en-US" sz="3200" i="1" dirty="0" smtClean="0"/>
              <a:t>actual fear</a:t>
            </a:r>
            <a:r>
              <a:rPr lang="en-US" sz="3200" dirty="0" smtClean="0"/>
              <a:t>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200" dirty="0" smtClean="0"/>
              <a:t>But what </a:t>
            </a:r>
            <a:r>
              <a:rPr lang="en-US" sz="3200" i="1" dirty="0" smtClean="0"/>
              <a:t>is </a:t>
            </a:r>
            <a:r>
              <a:rPr lang="en-US" sz="3200" dirty="0" smtClean="0"/>
              <a:t>‘quasi-fear’, exactly?</a:t>
            </a:r>
            <a:endParaRPr lang="en-US" sz="32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3200" dirty="0" smtClean="0"/>
              <a:t>Candidates: 1) Suspension of Disbelief. 2) Partition of the Viewer/Reader. 3) Half-Belief.</a:t>
            </a:r>
            <a:endParaRPr lang="en-US" sz="3200" dirty="0"/>
          </a:p>
          <a:p>
            <a:pPr marL="0" indent="0">
              <a:lnSpc>
                <a:spcPct val="100000"/>
              </a:lnSpc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477442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B24F8-D613-4570-A4A2-02397D4E4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983" y="820843"/>
            <a:ext cx="10515600" cy="429485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3200" u="sng" dirty="0" smtClean="0"/>
              <a:t>Walton rejects (2) and (3)</a:t>
            </a:r>
            <a:endParaRPr lang="en-US" sz="3200" u="sng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3200" dirty="0" smtClean="0"/>
              <a:t>Counterexample to both (2) &amp; (3): To half-believe </a:t>
            </a:r>
            <a:r>
              <a:rPr lang="en-US" sz="3200" i="1" dirty="0" smtClean="0"/>
              <a:t>or </a:t>
            </a:r>
            <a:r>
              <a:rPr lang="en-US" sz="3200" dirty="0" smtClean="0"/>
              <a:t>to have one part believe and another part not believe, is </a:t>
            </a:r>
            <a:r>
              <a:rPr lang="en-US" sz="3200" dirty="0" smtClean="0"/>
              <a:t>equivalent to </a:t>
            </a:r>
            <a:r>
              <a:rPr lang="en-US" sz="3200" i="1" dirty="0" smtClean="0"/>
              <a:t>not being quite sure X is true. </a:t>
            </a:r>
            <a:r>
              <a:rPr lang="en-US" sz="3200" dirty="0" smtClean="0"/>
              <a:t>When </a:t>
            </a:r>
            <a:r>
              <a:rPr lang="en-US" sz="3200" dirty="0"/>
              <a:t>Charles is watching </a:t>
            </a:r>
            <a:r>
              <a:rPr lang="en-US" sz="3200" i="1" dirty="0" smtClean="0"/>
              <a:t>The Impossible, </a:t>
            </a:r>
            <a:r>
              <a:rPr lang="en-US" sz="3200" dirty="0" smtClean="0"/>
              <a:t>he </a:t>
            </a:r>
            <a:r>
              <a:rPr lang="en-US" sz="3200" i="1" dirty="0" smtClean="0"/>
              <a:t>knows </a:t>
            </a:r>
            <a:r>
              <a:rPr lang="en-US" sz="3200" dirty="0" smtClean="0"/>
              <a:t>there is no tsunami approaching </a:t>
            </a:r>
            <a:r>
              <a:rPr lang="en-US" sz="3200" i="1" dirty="0" smtClean="0"/>
              <a:t>really</a:t>
            </a:r>
            <a:r>
              <a:rPr lang="en-US" sz="3200" dirty="0" smtClean="0"/>
              <a:t>. But if he were </a:t>
            </a:r>
            <a:r>
              <a:rPr lang="en-US" sz="3200" i="1" dirty="0" smtClean="0"/>
              <a:t>not quite sure </a:t>
            </a:r>
            <a:r>
              <a:rPr lang="en-US" sz="3200" dirty="0" smtClean="0"/>
              <a:t>there was a tsunami approaching, he </a:t>
            </a:r>
            <a:r>
              <a:rPr lang="en-US" sz="3200" i="1" dirty="0" smtClean="0"/>
              <a:t>would </a:t>
            </a:r>
            <a:r>
              <a:rPr lang="en-US" sz="3200" dirty="0" smtClean="0"/>
              <a:t>warn his family given the disastrous possibilities </a:t>
            </a:r>
            <a:r>
              <a:rPr lang="en-US" sz="3200" i="1" dirty="0" smtClean="0"/>
              <a:t>if it is true.</a:t>
            </a:r>
            <a:r>
              <a:rPr lang="en-US" sz="3200" dirty="0" smtClean="0"/>
              <a:t> But: Charles </a:t>
            </a:r>
            <a:r>
              <a:rPr lang="en-US" sz="3200" i="1" dirty="0" smtClean="0"/>
              <a:t>doesn’t warn his family</a:t>
            </a:r>
            <a:r>
              <a:rPr lang="en-US" sz="3200" dirty="0" smtClean="0"/>
              <a:t>.</a:t>
            </a:r>
          </a:p>
          <a:p>
            <a:pPr marL="0" indent="0">
              <a:lnSpc>
                <a:spcPct val="100000"/>
              </a:lnSpc>
              <a:buNone/>
            </a:pPr>
            <a:endParaRPr lang="en-US" sz="3200" dirty="0"/>
          </a:p>
          <a:p>
            <a:pPr marL="0" indent="0">
              <a:lnSpc>
                <a:spcPct val="100000"/>
              </a:lnSpc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773724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B24F8-D613-4570-A4A2-02397D4E4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983" y="820843"/>
            <a:ext cx="10515600" cy="529575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3200" u="sng" dirty="0" smtClean="0"/>
              <a:t>An Alternative</a:t>
            </a:r>
            <a:endParaRPr lang="en-US" sz="3200" u="sng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3200" dirty="0"/>
              <a:t>(4) The belief about the slime is a ‘gut belief’, not an ‘intellectual belief</a:t>
            </a:r>
            <a:r>
              <a:rPr lang="en-US" sz="3200" dirty="0" smtClean="0"/>
              <a:t>’.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200" dirty="0"/>
              <a:t>Walton’s </a:t>
            </a:r>
            <a:r>
              <a:rPr lang="en-US" sz="3200" dirty="0" smtClean="0"/>
              <a:t>Counterargument:</a:t>
            </a:r>
            <a:endParaRPr lang="en-US" sz="32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3200" dirty="0" smtClean="0"/>
              <a:t>Gut </a:t>
            </a:r>
            <a:r>
              <a:rPr lang="en-US" sz="3200" dirty="0"/>
              <a:t>beliefs in real life have attendant concrete actions (the person gut-afraid of flying avoids flying in every case where it is possible not to fly) or concrete </a:t>
            </a:r>
            <a:r>
              <a:rPr lang="en-US" sz="3200" i="1" dirty="0"/>
              <a:t>inclinations </a:t>
            </a:r>
            <a:r>
              <a:rPr lang="en-US" sz="3200" dirty="0"/>
              <a:t>to those actions. But Charles shows no concrete actions of inclinations to act that would go with a gut belief that the slime is coming at him.</a:t>
            </a:r>
            <a:endParaRPr lang="en-US" sz="3200" dirty="0"/>
          </a:p>
          <a:p>
            <a:pPr marL="0" indent="0">
              <a:lnSpc>
                <a:spcPct val="100000"/>
              </a:lnSpc>
              <a:buNone/>
            </a:pPr>
            <a:endParaRPr lang="en-US" sz="3200" dirty="0" smtClean="0"/>
          </a:p>
          <a:p>
            <a:pPr marL="0" indent="0">
              <a:lnSpc>
                <a:spcPct val="100000"/>
              </a:lnSpc>
              <a:buNone/>
            </a:pPr>
            <a:endParaRPr lang="en-US" sz="3200" dirty="0"/>
          </a:p>
          <a:p>
            <a:pPr marL="0" indent="0">
              <a:lnSpc>
                <a:spcPct val="100000"/>
              </a:lnSpc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739340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B24F8-D613-4570-A4A2-02397D4E4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983" y="820843"/>
            <a:ext cx="10515600" cy="529575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3200" u="sng" dirty="0" smtClean="0"/>
              <a:t>Another Alternative</a:t>
            </a:r>
            <a:endParaRPr lang="en-US" sz="3200" u="sng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3200" dirty="0"/>
              <a:t>(5) The belief about slime is a result of a ‘momentary loss of one’s hold on reality’.</a:t>
            </a:r>
            <a:endParaRPr lang="en-US" sz="3200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200" dirty="0"/>
              <a:t>Walton’s </a:t>
            </a:r>
            <a:r>
              <a:rPr lang="en-US" sz="3200" dirty="0" smtClean="0"/>
              <a:t>Counterargument:</a:t>
            </a:r>
            <a:endParaRPr lang="en-US" sz="32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3200" dirty="0"/>
              <a:t>T</a:t>
            </a:r>
            <a:r>
              <a:rPr lang="en-US" sz="3200" dirty="0" smtClean="0"/>
              <a:t>he </a:t>
            </a:r>
            <a:r>
              <a:rPr lang="en-US" sz="3200" dirty="0"/>
              <a:t>quasi-fear involved in Charles’ reaction to the slime is </a:t>
            </a:r>
            <a:r>
              <a:rPr lang="en-US" sz="3200" i="1" dirty="0"/>
              <a:t>not momentary </a:t>
            </a:r>
            <a:r>
              <a:rPr lang="en-US" sz="3200" dirty="0"/>
              <a:t>yet he nonetheless doesn’t do what a fear due to a </a:t>
            </a:r>
            <a:r>
              <a:rPr lang="en-US" sz="3200" i="1" dirty="0"/>
              <a:t>general </a:t>
            </a:r>
            <a:r>
              <a:rPr lang="en-US" sz="3200" dirty="0"/>
              <a:t>loss-of-one’s-hold-on-reality would do (e.g., what hallucinatory experiences can lead a person to do).</a:t>
            </a:r>
            <a:endParaRPr lang="en-US" sz="3200" dirty="0"/>
          </a:p>
          <a:p>
            <a:pPr marL="0" indent="0">
              <a:lnSpc>
                <a:spcPct val="100000"/>
              </a:lnSpc>
              <a:buNone/>
            </a:pPr>
            <a:endParaRPr lang="en-US" sz="3200" dirty="0" smtClean="0"/>
          </a:p>
          <a:p>
            <a:pPr marL="0" indent="0">
              <a:lnSpc>
                <a:spcPct val="100000"/>
              </a:lnSpc>
              <a:buNone/>
            </a:pPr>
            <a:endParaRPr lang="en-US" sz="3200" dirty="0"/>
          </a:p>
          <a:p>
            <a:pPr marL="0" indent="0">
              <a:lnSpc>
                <a:spcPct val="100000"/>
              </a:lnSpc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884158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B24F8-D613-4570-A4A2-02397D4E4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9476" y="689785"/>
            <a:ext cx="10085173" cy="53773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u="sng" dirty="0" smtClean="0"/>
              <a:t>Section III: Fictional Worlds with Fictional Truths</a:t>
            </a:r>
            <a:endParaRPr lang="en-US" sz="3200" b="1" u="sng" dirty="0"/>
          </a:p>
          <a:p>
            <a:pPr marL="0" indent="0">
              <a:lnSpc>
                <a:spcPct val="110000"/>
              </a:lnSpc>
              <a:buNone/>
            </a:pPr>
            <a:r>
              <a:rPr lang="en-US" sz="3200" dirty="0" smtClean="0"/>
              <a:t>Such worlds can be produced in one of two ways: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(1) They can be generated by </a:t>
            </a:r>
            <a:r>
              <a:rPr lang="en-US" sz="3200" i="1" dirty="0"/>
              <a:t>imagining the world exists </a:t>
            </a:r>
            <a:r>
              <a:rPr lang="en-US" sz="3200" dirty="0"/>
              <a:t>and/or the associated </a:t>
            </a:r>
            <a:r>
              <a:rPr lang="en-US" sz="3200" i="1" dirty="0"/>
              <a:t>fictional truths </a:t>
            </a:r>
            <a:r>
              <a:rPr lang="en-US" sz="3200" b="1" dirty="0"/>
              <a:t>are true</a:t>
            </a:r>
            <a:r>
              <a:rPr lang="en-US" sz="3200" dirty="0"/>
              <a:t>. (this need not be a result of a conscious act of imagination…often we imagine things spontaneously)</a:t>
            </a:r>
          </a:p>
          <a:p>
            <a:pPr marL="0" indent="0">
              <a:buNone/>
            </a:pPr>
            <a:r>
              <a:rPr lang="en-US" sz="3200" dirty="0" smtClean="0"/>
              <a:t>(</a:t>
            </a:r>
            <a:r>
              <a:rPr lang="en-US" sz="3200" dirty="0"/>
              <a:t>2) They can be generated through any activity that involves “make-believe”. “Make-believe” truths and worlds are generated by the principles of the </a:t>
            </a:r>
            <a:r>
              <a:rPr lang="en-US" sz="3200" b="1" dirty="0"/>
              <a:t>particular game</a:t>
            </a:r>
            <a:r>
              <a:rPr lang="en-US" sz="3200" dirty="0"/>
              <a:t> of </a:t>
            </a:r>
            <a:r>
              <a:rPr lang="en-US" sz="3200" dirty="0" smtClean="0"/>
              <a:t>make-believe (these need not be explicitly declared).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05385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B24F8-D613-4570-A4A2-02397D4E4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4190" y="961634"/>
            <a:ext cx="10085173" cy="2473545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3200" dirty="0"/>
              <a:t>Notice that all Walton’s examples of make-believe involve young children playing make-believe. This raises a question about the extent to which this avenue to </a:t>
            </a:r>
            <a:r>
              <a:rPr lang="en-US" sz="3200" i="1" dirty="0"/>
              <a:t>fictional worlds </a:t>
            </a:r>
            <a:r>
              <a:rPr lang="en-US" sz="3200" dirty="0"/>
              <a:t>and </a:t>
            </a:r>
            <a:r>
              <a:rPr lang="en-US" sz="3200" i="1" dirty="0"/>
              <a:t>fictional truths </a:t>
            </a:r>
            <a:r>
              <a:rPr lang="en-US" sz="3200" dirty="0"/>
              <a:t>is plausible for adults.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34927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844</Words>
  <Application>Microsoft Office PowerPoint</Application>
  <PresentationFormat>Widescreen</PresentationFormat>
  <Paragraphs>55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Chapter 15 “Fearing Fictions” by Kendall Walton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15 “Fearing Fictions” by Kendall Walton</dc:title>
  <dc:creator>Jason Potter</dc:creator>
  <cp:lastModifiedBy>Jason Potter</cp:lastModifiedBy>
  <cp:revision>19</cp:revision>
  <dcterms:created xsi:type="dcterms:W3CDTF">2022-09-28T14:26:22Z</dcterms:created>
  <dcterms:modified xsi:type="dcterms:W3CDTF">2022-09-28T15:51:05Z</dcterms:modified>
</cp:coreProperties>
</file>